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3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67" r:id="rId17"/>
    <p:sldId id="275" r:id="rId18"/>
    <p:sldId id="273" r:id="rId19"/>
    <p:sldId id="276" r:id="rId20"/>
    <p:sldId id="277" r:id="rId21"/>
    <p:sldId id="25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3036" y="2514598"/>
            <a:ext cx="10079667" cy="226278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ndara" panose="020E0502030303020204" pitchFamily="34" charset="0"/>
              </a:rPr>
              <a:t>SRH Policies &amp; Laws in Selected Arab Countries</a:t>
            </a:r>
            <a:endParaRPr lang="en-US" sz="3600" b="1" dirty="0"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Candara" panose="020E0502030303020204" pitchFamily="34" charset="0"/>
              </a:rPr>
              <a:t>Dr Mohamed Afifi</a:t>
            </a:r>
          </a:p>
          <a:p>
            <a:r>
              <a:rPr lang="en-US" sz="2000" b="1" dirty="0" smtClean="0">
                <a:latin typeface="Candara" panose="020E0502030303020204" pitchFamily="34" charset="0"/>
              </a:rPr>
              <a:t>UNFPA Arab States Regional Office</a:t>
            </a:r>
            <a:endParaRPr lang="en-US" sz="2000" b="1" dirty="0">
              <a:latin typeface="Candara" panose="020E0502030303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996" y="69450"/>
            <a:ext cx="2723808" cy="1405359"/>
          </a:xfrm>
          <a:prstGeom prst="rect">
            <a:avLst/>
          </a:prstGeom>
        </p:spPr>
      </p:pic>
      <p:pic>
        <p:nvPicPr>
          <p:cNvPr id="6" name="Picture 5" descr="MENA logo-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203" y="69450"/>
            <a:ext cx="6054922" cy="12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22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960" y="624110"/>
            <a:ext cx="8911687" cy="1280890"/>
          </a:xfrm>
        </p:spPr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Methodology: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871" y="1751244"/>
            <a:ext cx="10014155" cy="4586748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ndara" panose="020E0502030303020204" pitchFamily="34" charset="0"/>
              </a:rPr>
              <a:t>11 Arab countries selected to represent diversity in the Arab region</a:t>
            </a:r>
          </a:p>
          <a:p>
            <a:r>
              <a:rPr lang="en-US" sz="2600" dirty="0" smtClean="0">
                <a:latin typeface="Candara" panose="020E0502030303020204" pitchFamily="34" charset="0"/>
              </a:rPr>
              <a:t>Team of international and national experts in all selected countries</a:t>
            </a:r>
          </a:p>
          <a:p>
            <a:r>
              <a:rPr lang="en-US" sz="2600" dirty="0" smtClean="0">
                <a:latin typeface="Candara" panose="020E0502030303020204" pitchFamily="34" charset="0"/>
              </a:rPr>
              <a:t>Methods: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15 page long mapping tool looking at: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International treaties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National legal frameworks and constitutions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Desk review of: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National constitutions</a:t>
            </a:r>
          </a:p>
          <a:p>
            <a:pPr lvl="2"/>
            <a:r>
              <a:rPr lang="en-US" sz="2000" dirty="0" smtClean="0">
                <a:latin typeface="Candara" panose="020E0502030303020204" pitchFamily="34" charset="0"/>
              </a:rPr>
              <a:t>SRH related policies and laws</a:t>
            </a:r>
          </a:p>
          <a:p>
            <a:pPr lvl="1"/>
            <a:r>
              <a:rPr lang="en-US" sz="2400" dirty="0" smtClean="0">
                <a:latin typeface="Candara" panose="020E0502030303020204" pitchFamily="34" charset="0"/>
              </a:rPr>
              <a:t>Key informant/stakeholder interviews</a:t>
            </a:r>
          </a:p>
        </p:txBody>
      </p:sp>
    </p:spTree>
    <p:extLst>
      <p:ext uri="{BB962C8B-B14F-4D97-AF65-F5344CB8AC3E}">
        <p14:creationId xmlns:p14="http://schemas.microsoft.com/office/powerpoint/2010/main" xmlns="" val="373584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International conventions/mechanisms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61654"/>
            <a:ext cx="9445472" cy="4724400"/>
          </a:xfrm>
        </p:spPr>
        <p:txBody>
          <a:bodyPr>
            <a:normAutofit/>
          </a:bodyPr>
          <a:lstStyle/>
          <a:p>
            <a:r>
              <a:rPr lang="en-US" sz="2600" b="1" dirty="0"/>
              <a:t>All countries except one</a:t>
            </a:r>
            <a:r>
              <a:rPr lang="en-US" sz="2600" dirty="0"/>
              <a:t> </a:t>
            </a:r>
            <a:r>
              <a:rPr lang="en-US" sz="2600" dirty="0" smtClean="0"/>
              <a:t>are </a:t>
            </a:r>
            <a:r>
              <a:rPr lang="en-US" sz="2600" dirty="0"/>
              <a:t>part of the </a:t>
            </a:r>
            <a:r>
              <a:rPr lang="en-US" sz="2600" u="sng" dirty="0"/>
              <a:t>universal </a:t>
            </a:r>
            <a:r>
              <a:rPr lang="en-US" sz="2600" u="sng" dirty="0" smtClean="0"/>
              <a:t>declaration of </a:t>
            </a:r>
            <a:r>
              <a:rPr lang="en-US" sz="2600" u="sng" dirty="0"/>
              <a:t>Human </a:t>
            </a:r>
            <a:r>
              <a:rPr lang="en-US" sz="2600" u="sng" dirty="0" smtClean="0"/>
              <a:t>Rights</a:t>
            </a:r>
          </a:p>
          <a:p>
            <a:r>
              <a:rPr lang="en-US" sz="2600" b="1" dirty="0" smtClean="0"/>
              <a:t>All </a:t>
            </a:r>
            <a:r>
              <a:rPr lang="en-US" sz="2600" b="1" dirty="0"/>
              <a:t>countries</a:t>
            </a:r>
            <a:r>
              <a:rPr lang="en-US" sz="2600" dirty="0"/>
              <a:t> under review ratified the </a:t>
            </a:r>
            <a:r>
              <a:rPr lang="en-US" sz="2600" u="sng" dirty="0"/>
              <a:t>Convention on the Rights of the Child (CRC)</a:t>
            </a:r>
          </a:p>
          <a:p>
            <a:r>
              <a:rPr lang="en-US" sz="2600" b="1" dirty="0"/>
              <a:t>All countries except </a:t>
            </a:r>
            <a:r>
              <a:rPr lang="en-US" sz="2600" b="1" dirty="0" smtClean="0"/>
              <a:t>one</a:t>
            </a:r>
            <a:r>
              <a:rPr lang="en-US" sz="2600" dirty="0" smtClean="0"/>
              <a:t> ratified </a:t>
            </a:r>
            <a:r>
              <a:rPr lang="en-US" sz="2600" dirty="0"/>
              <a:t>the </a:t>
            </a:r>
            <a:r>
              <a:rPr lang="en-US" sz="2600" u="sng" dirty="0"/>
              <a:t>International Covenant on Economic, Social and Cultural Rights (ICESCR)</a:t>
            </a:r>
          </a:p>
          <a:p>
            <a:r>
              <a:rPr lang="en-US" sz="2600" b="1" dirty="0"/>
              <a:t>All countries </a:t>
            </a:r>
            <a:r>
              <a:rPr lang="en-US" sz="2600" b="1" dirty="0" smtClean="0"/>
              <a:t>except one </a:t>
            </a:r>
            <a:r>
              <a:rPr lang="en-US" sz="2600" dirty="0" smtClean="0"/>
              <a:t>have </a:t>
            </a:r>
            <a:r>
              <a:rPr lang="en-US" sz="2600" dirty="0"/>
              <a:t>ratified the </a:t>
            </a:r>
            <a:r>
              <a:rPr lang="en-US" sz="2600" u="sng" dirty="0"/>
              <a:t>Convention on the Elimination of All Forms of Discrimination against Women (CEDAW)</a:t>
            </a:r>
            <a:r>
              <a:rPr lang="en-US" sz="2600" dirty="0"/>
              <a:t> </a:t>
            </a:r>
            <a:r>
              <a:rPr lang="en-US" sz="2600" dirty="0" smtClean="0"/>
              <a:t>and </a:t>
            </a:r>
            <a:r>
              <a:rPr lang="en-US" sz="2600" dirty="0"/>
              <a:t>Tunisia is the only country to have removed all reservations on CEDAW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35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International conventions/mechanisms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9445472" cy="4724400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All countries except 4</a:t>
            </a:r>
            <a:r>
              <a:rPr lang="en-US" sz="2600" dirty="0" smtClean="0"/>
              <a:t> have ratified the </a:t>
            </a:r>
            <a:r>
              <a:rPr lang="en-US" sz="2600" u="sng" dirty="0"/>
              <a:t>Convention on the Protection of the Rights of all Migrant Workers</a:t>
            </a:r>
            <a:r>
              <a:rPr lang="en-US" sz="2600" dirty="0"/>
              <a:t> and Members of their Families (CMW) </a:t>
            </a:r>
            <a:endParaRPr lang="en-US" sz="2600" dirty="0" smtClean="0"/>
          </a:p>
          <a:p>
            <a:r>
              <a:rPr lang="en-US" sz="2600" b="1" dirty="0" smtClean="0"/>
              <a:t>All </a:t>
            </a:r>
            <a:r>
              <a:rPr lang="en-US" sz="2600" b="1" dirty="0"/>
              <a:t>countries</a:t>
            </a:r>
            <a:r>
              <a:rPr lang="en-US" sz="2600" dirty="0"/>
              <a:t> are signatories of the </a:t>
            </a:r>
            <a:r>
              <a:rPr lang="en-US" sz="2600" u="sng" dirty="0"/>
              <a:t>Millennium Declaration of 2000</a:t>
            </a:r>
            <a:r>
              <a:rPr lang="en-US" sz="2600" dirty="0"/>
              <a:t> as well as the </a:t>
            </a:r>
            <a:r>
              <a:rPr lang="en-US" sz="2600" u="sng" dirty="0"/>
              <a:t>Declaration of the Right to Development </a:t>
            </a:r>
            <a:r>
              <a:rPr lang="en-US" sz="2600" u="sng" dirty="0" smtClean="0"/>
              <a:t>of 1986</a:t>
            </a:r>
            <a:r>
              <a:rPr lang="en-US" sz="2600" dirty="0" smtClean="0"/>
              <a:t>. </a:t>
            </a:r>
            <a:r>
              <a:rPr lang="en-US" sz="2600" dirty="0"/>
              <a:t>Both declarations recognize the role of states to ensure that women have a role in development with focus on gender equality. </a:t>
            </a: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3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Constitutions/national legal frameworks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In all review countries</a:t>
            </a:r>
            <a:r>
              <a:rPr lang="en-US" sz="2400" dirty="0"/>
              <a:t>, the </a:t>
            </a:r>
            <a:r>
              <a:rPr lang="en-US" sz="2400" u="sng" dirty="0"/>
              <a:t>right to education and the right to equality and non-discrimination </a:t>
            </a:r>
            <a:r>
              <a:rPr lang="en-US" sz="2400" dirty="0"/>
              <a:t>are both specifically mentioned and safeguarded in all countries' constitutions.   </a:t>
            </a:r>
          </a:p>
          <a:p>
            <a:r>
              <a:rPr lang="en-US" sz="2400" dirty="0"/>
              <a:t>The </a:t>
            </a:r>
            <a:r>
              <a:rPr lang="en-US" sz="2400" u="sng" dirty="0"/>
              <a:t>right to health</a:t>
            </a:r>
            <a:r>
              <a:rPr lang="en-US" sz="2400" dirty="0"/>
              <a:t>, which is very relevant to reproductive health, is assured </a:t>
            </a:r>
            <a:r>
              <a:rPr lang="en-US" sz="2400" b="1" dirty="0"/>
              <a:t>by all countries </a:t>
            </a:r>
            <a:r>
              <a:rPr lang="en-US" sz="2400" b="1" dirty="0" smtClean="0"/>
              <a:t>except two</a:t>
            </a:r>
            <a:r>
              <a:rPr lang="en-US" sz="2400" b="1" dirty="0"/>
              <a:t> </a:t>
            </a:r>
            <a:r>
              <a:rPr lang="en-US" sz="2400" dirty="0" smtClean="0"/>
              <a:t>. </a:t>
            </a:r>
            <a:endParaRPr lang="en-US" sz="2400" dirty="0"/>
          </a:p>
          <a:p>
            <a:r>
              <a:rPr lang="en-US" sz="2400" b="1" dirty="0"/>
              <a:t>Only three </a:t>
            </a:r>
            <a:r>
              <a:rPr lang="en-US" sz="2400" b="1" dirty="0" smtClean="0"/>
              <a:t>countries </a:t>
            </a:r>
            <a:r>
              <a:rPr lang="en-US" sz="2400" dirty="0"/>
              <a:t>are committed in their constitutions to the </a:t>
            </a:r>
            <a:r>
              <a:rPr lang="en-US" sz="2400" u="sng" dirty="0"/>
              <a:t>right to consent to marriage and equality in marriage</a:t>
            </a:r>
            <a:r>
              <a:rPr lang="en-US" sz="2400" dirty="0"/>
              <a:t>.  </a:t>
            </a:r>
          </a:p>
          <a:p>
            <a:r>
              <a:rPr lang="en-US" sz="2400" b="1" dirty="0"/>
              <a:t>None of the countries except </a:t>
            </a:r>
            <a:r>
              <a:rPr lang="en-US" sz="2400" b="1" dirty="0" smtClean="0"/>
              <a:t>one</a:t>
            </a:r>
            <a:r>
              <a:rPr lang="en-US" sz="2400" dirty="0" smtClean="0"/>
              <a:t>, </a:t>
            </a:r>
            <a:r>
              <a:rPr lang="en-US" sz="2400" dirty="0"/>
              <a:t>however, are committed to the </a:t>
            </a:r>
            <a:r>
              <a:rPr lang="en-US" sz="2400" u="sng" dirty="0"/>
              <a:t>right to decide the number and spacing of </a:t>
            </a:r>
            <a:r>
              <a:rPr lang="en-US" sz="2400" u="sng" dirty="0" smtClean="0"/>
              <a:t>children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115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517" y="624110"/>
            <a:ext cx="9366096" cy="1280890"/>
          </a:xfrm>
        </p:spPr>
        <p:txBody>
          <a:bodyPr/>
          <a:lstStyle/>
          <a:p>
            <a:r>
              <a:rPr lang="en-US" b="1" dirty="0" smtClean="0"/>
              <a:t>Laws related to gender-based \ domestic violence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b="1" dirty="0" smtClean="0"/>
              <a:t>All countries</a:t>
            </a:r>
            <a:r>
              <a:rPr lang="en-US" sz="2400" dirty="0" smtClean="0"/>
              <a:t> have </a:t>
            </a:r>
            <a:r>
              <a:rPr lang="en-US" sz="2400" u="sng" dirty="0" smtClean="0"/>
              <a:t>punitive </a:t>
            </a:r>
            <a:r>
              <a:rPr lang="en-US" sz="2400" u="sng" dirty="0"/>
              <a:t>laws </a:t>
            </a:r>
            <a:r>
              <a:rPr lang="en-US" sz="2400" u="sng" dirty="0" smtClean="0"/>
              <a:t>for the cases of rape</a:t>
            </a:r>
            <a:r>
              <a:rPr lang="en-US" sz="2400" dirty="0"/>
              <a:t>, </a:t>
            </a:r>
            <a:r>
              <a:rPr lang="en-US" sz="2400" dirty="0" smtClean="0"/>
              <a:t>however, there </a:t>
            </a:r>
            <a:r>
              <a:rPr lang="en-US" sz="2400" dirty="0"/>
              <a:t>are articles in </a:t>
            </a:r>
            <a:r>
              <a:rPr lang="en-US" sz="2400" dirty="0" smtClean="0"/>
              <a:t>several countries permitting </a:t>
            </a:r>
            <a:r>
              <a:rPr lang="en-US" sz="2400" dirty="0"/>
              <a:t>to lower the sentence or </a:t>
            </a:r>
            <a:r>
              <a:rPr lang="en-US" sz="2400" dirty="0" smtClean="0"/>
              <a:t>have “mercy” that is </a:t>
            </a:r>
            <a:r>
              <a:rPr lang="en-US" sz="2400" dirty="0"/>
              <a:t>often used in cases of rape and ‘honor crimes’ or if the perpetrator agrees to marry the victim.</a:t>
            </a:r>
          </a:p>
          <a:p>
            <a:pPr lvl="1"/>
            <a:r>
              <a:rPr lang="en-US" sz="2300" dirty="0"/>
              <a:t>In 2011, Lebanon annulled law that allowed for reduced punishment in so-called ‘honor crimes’</a:t>
            </a:r>
          </a:p>
          <a:p>
            <a:pPr lvl="1"/>
            <a:r>
              <a:rPr lang="en-US" sz="2300" dirty="0"/>
              <a:t>In 2014, Lebanon passed a law on Protection of Women and Family Members from Domestic Violence</a:t>
            </a:r>
          </a:p>
          <a:p>
            <a:pPr lvl="1"/>
            <a:r>
              <a:rPr lang="en-US" sz="2300" dirty="0"/>
              <a:t>In 2014, Egypt introduced an article on sexual harassment for the first time </a:t>
            </a:r>
          </a:p>
          <a:p>
            <a:pPr marL="4572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6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Legislations addressing some specific SRH issues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/>
              <a:t>Where practices such as </a:t>
            </a:r>
            <a:r>
              <a:rPr lang="en-US" sz="2400" u="sng" dirty="0"/>
              <a:t>Female Genital Mutilation </a:t>
            </a:r>
            <a:r>
              <a:rPr lang="en-US" sz="2400" dirty="0"/>
              <a:t>(FGM) are prevalent (Egypt, Sudan) there have been legal measures to address the practice  </a:t>
            </a:r>
            <a:endParaRPr lang="en-US" sz="2400" dirty="0" smtClean="0"/>
          </a:p>
          <a:p>
            <a:pPr lvl="0"/>
            <a:r>
              <a:rPr lang="en-US" sz="2400" b="1" dirty="0" smtClean="0"/>
              <a:t>Only one country </a:t>
            </a:r>
            <a:r>
              <a:rPr lang="en-US" sz="2400" dirty="0" smtClean="0"/>
              <a:t>have formal comprehensive policy for notification of maternal deaths, although some countries have initiatives to thoroughly investigate maternal deaths and its causes</a:t>
            </a:r>
          </a:p>
          <a:p>
            <a:pPr lvl="0"/>
            <a:r>
              <a:rPr lang="en-US" sz="2400" b="1" dirty="0" smtClean="0"/>
              <a:t>In </a:t>
            </a:r>
            <a:r>
              <a:rPr lang="en-US" sz="2400" b="1" dirty="0"/>
              <a:t>all countries</a:t>
            </a:r>
            <a:r>
              <a:rPr lang="en-US" sz="2400" dirty="0"/>
              <a:t>, infertility services </a:t>
            </a:r>
            <a:r>
              <a:rPr lang="en-US" sz="2400" dirty="0" smtClean="0"/>
              <a:t>grow </a:t>
            </a:r>
            <a:r>
              <a:rPr lang="en-US" sz="2400" dirty="0"/>
              <a:t>rapidly, particularly within the private sector, but efforts to regulate infertility treatment </a:t>
            </a:r>
            <a:r>
              <a:rPr lang="en-US" sz="2400" dirty="0" smtClean="0"/>
              <a:t>are slower and few have introduced legislation in this regard</a:t>
            </a:r>
            <a:endParaRPr lang="en-US" sz="2400" dirty="0"/>
          </a:p>
          <a:p>
            <a:pPr marL="4572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87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Legislation regarding women’s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Very wide diversity between countries</a:t>
            </a:r>
          </a:p>
          <a:p>
            <a:pPr lvl="0"/>
            <a:r>
              <a:rPr lang="en-US" sz="2400" b="1" dirty="0"/>
              <a:t>Jordan</a:t>
            </a:r>
            <a:r>
              <a:rPr lang="en-US" sz="2400" dirty="0"/>
              <a:t> has been a particular success </a:t>
            </a:r>
            <a:r>
              <a:rPr lang="en-US" sz="2400" dirty="0" smtClean="0"/>
              <a:t>story. </a:t>
            </a:r>
            <a:r>
              <a:rPr lang="en-US" sz="2400" dirty="0" err="1"/>
              <a:t>Labour</a:t>
            </a:r>
            <a:r>
              <a:rPr lang="en-US" sz="2400" dirty="0"/>
              <a:t> Law involves:</a:t>
            </a:r>
          </a:p>
          <a:p>
            <a:pPr lvl="1"/>
            <a:r>
              <a:rPr lang="en-US" sz="2300" dirty="0" smtClean="0"/>
              <a:t>Legal </a:t>
            </a:r>
            <a:r>
              <a:rPr lang="en-US" sz="2300" dirty="0"/>
              <a:t>obligation to provide nurseries for the children of women workers;</a:t>
            </a:r>
          </a:p>
          <a:p>
            <a:pPr lvl="1"/>
            <a:r>
              <a:rPr lang="en-US" sz="2300" dirty="0" smtClean="0"/>
              <a:t>The </a:t>
            </a:r>
            <a:r>
              <a:rPr lang="en-US" sz="2300" dirty="0"/>
              <a:t>right of the mother for a period of one year without pay to raise her children and it prohibits dismissing a female worker from service because of pregnancy or during her </a:t>
            </a:r>
            <a:r>
              <a:rPr lang="en-US" sz="2300" dirty="0" smtClean="0"/>
              <a:t>maternity leave </a:t>
            </a:r>
            <a:r>
              <a:rPr lang="en-US" sz="2300" dirty="0"/>
              <a:t>or on the basis of her marital status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1296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Gaps in the Legal Environment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Limited </a:t>
            </a:r>
            <a:r>
              <a:rPr lang="en-US" sz="2400" dirty="0"/>
              <a:t>mechanisms exist to enforce existing laws in many settings.</a:t>
            </a:r>
          </a:p>
          <a:p>
            <a:pPr lvl="0"/>
            <a:r>
              <a:rPr lang="en-US" sz="2400" dirty="0"/>
              <a:t>The cross-sectoral nature of </a:t>
            </a:r>
            <a:r>
              <a:rPr lang="en-US" sz="2400" dirty="0" smtClean="0"/>
              <a:t>SRH </a:t>
            </a:r>
            <a:r>
              <a:rPr lang="en-US" sz="2400" dirty="0"/>
              <a:t>strategies makes addressing </a:t>
            </a:r>
            <a:r>
              <a:rPr lang="en-US" sz="2400" dirty="0" smtClean="0"/>
              <a:t>certain issues very challenging and inadequate such </a:t>
            </a:r>
            <a:r>
              <a:rPr lang="en-US" sz="2400" dirty="0"/>
              <a:t>as GBV </a:t>
            </a:r>
            <a:r>
              <a:rPr lang="en-US" sz="2400" dirty="0" smtClean="0"/>
              <a:t>and introduction of MDSR.</a:t>
            </a:r>
            <a:endParaRPr lang="en-US" sz="2400" dirty="0"/>
          </a:p>
          <a:p>
            <a:pPr lvl="0"/>
            <a:r>
              <a:rPr lang="en-US" sz="2400" dirty="0"/>
              <a:t>The lack of awareness of legal professionals on </a:t>
            </a:r>
            <a:r>
              <a:rPr lang="en-US" sz="2400" dirty="0" smtClean="0"/>
              <a:t>SRH </a:t>
            </a:r>
            <a:r>
              <a:rPr lang="en-US" sz="2400" dirty="0"/>
              <a:t>issues and the lack of interaction between legal and health professionals in general limit the understanding of the implications of legislation for women’s health. 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19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995" y="624110"/>
            <a:ext cx="9512708" cy="1280890"/>
          </a:xfrm>
        </p:spPr>
        <p:txBody>
          <a:bodyPr/>
          <a:lstStyle/>
          <a:p>
            <a:r>
              <a:rPr lang="en-US" b="1" dirty="0" smtClean="0"/>
              <a:t>Neglected populations/insufficiently addressed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995" y="1905000"/>
            <a:ext cx="8915400" cy="377762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dirty="0" smtClean="0"/>
              <a:t>For example:</a:t>
            </a:r>
          </a:p>
          <a:p>
            <a:pPr lvl="1"/>
            <a:r>
              <a:rPr lang="en-US" sz="2400" dirty="0" smtClean="0"/>
              <a:t>Men</a:t>
            </a:r>
          </a:p>
          <a:p>
            <a:pPr lvl="1"/>
            <a:r>
              <a:rPr lang="en-US" sz="2400" dirty="0" smtClean="0"/>
              <a:t>Older women</a:t>
            </a:r>
          </a:p>
          <a:p>
            <a:pPr lvl="1"/>
            <a:r>
              <a:rPr lang="en-US" sz="2400" dirty="0" smtClean="0"/>
              <a:t>Individuals with HIV</a:t>
            </a:r>
          </a:p>
          <a:p>
            <a:pPr lvl="1"/>
            <a:r>
              <a:rPr lang="en-US" sz="2400" dirty="0" smtClean="0"/>
              <a:t>People with disabilities</a:t>
            </a:r>
          </a:p>
          <a:p>
            <a:pPr lvl="1"/>
            <a:r>
              <a:rPr lang="en-US" sz="2400" b="1" dirty="0" smtClean="0"/>
              <a:t>Refugees</a:t>
            </a:r>
            <a:r>
              <a:rPr lang="en-US" sz="2400" dirty="0" smtClean="0"/>
              <a:t>: Who </a:t>
            </a:r>
            <a:r>
              <a:rPr lang="en-US" sz="2400" dirty="0"/>
              <a:t>is accountable for their health/well-being</a:t>
            </a:r>
            <a:r>
              <a:rPr lang="en-US" sz="2400" dirty="0" smtClean="0"/>
              <a:t>? Laws</a:t>
            </a:r>
            <a:r>
              <a:rPr lang="en-US" sz="2400" dirty="0"/>
              <a:t>/policies not </a:t>
            </a:r>
            <a:r>
              <a:rPr lang="en-US" sz="2400" dirty="0" smtClean="0"/>
              <a:t>meant to address it and international mechanisms are insufficient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13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995" y="483434"/>
            <a:ext cx="9159618" cy="1280890"/>
          </a:xfrm>
        </p:spPr>
        <p:txBody>
          <a:bodyPr/>
          <a:lstStyle/>
          <a:p>
            <a:r>
              <a:rPr lang="en-US" b="1" dirty="0" smtClean="0"/>
              <a:t>Neglected populations/insufficiently reached:</a:t>
            </a:r>
            <a:br>
              <a:rPr lang="en-US" b="1" dirty="0" smtClean="0"/>
            </a:br>
            <a:r>
              <a:rPr lang="en-US" b="1" i="1" dirty="0" smtClean="0"/>
              <a:t>REFUGEES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995" y="1834662"/>
            <a:ext cx="9378082" cy="377762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SIX </a:t>
            </a:r>
            <a:r>
              <a:rPr lang="en-US" sz="2400" dirty="0" smtClean="0"/>
              <a:t>Arab states </a:t>
            </a:r>
            <a:r>
              <a:rPr lang="en-US" sz="2400" dirty="0"/>
              <a:t>are on the </a:t>
            </a:r>
            <a:r>
              <a:rPr lang="en-US" sz="2400" dirty="0">
                <a:solidFill>
                  <a:srgbClr val="FF0000"/>
                </a:solidFill>
              </a:rPr>
              <a:t>top 10 list of Humanitarian Aid Recipients</a:t>
            </a:r>
            <a:r>
              <a:rPr lang="en-US" sz="2400" dirty="0"/>
              <a:t>: </a:t>
            </a:r>
            <a:r>
              <a:rPr lang="en-US" sz="2400" dirty="0" smtClean="0"/>
              <a:t>Jordan</a:t>
            </a:r>
            <a:r>
              <a:rPr lang="en-US" sz="2400" dirty="0"/>
              <a:t>, Lebanon, Palestine, Somalia, Sudan &amp; Syria</a:t>
            </a:r>
            <a:r>
              <a:rPr lang="en-US" sz="2400" dirty="0" smtClean="0"/>
              <a:t>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More than </a:t>
            </a:r>
            <a:r>
              <a:rPr lang="en-US" sz="2400" dirty="0" smtClean="0">
                <a:solidFill>
                  <a:srgbClr val="FF0000"/>
                </a:solidFill>
              </a:rPr>
              <a:t>a THIRD </a:t>
            </a:r>
            <a:r>
              <a:rPr lang="en-US" sz="2400" dirty="0"/>
              <a:t>of the World’s </a:t>
            </a:r>
            <a:r>
              <a:rPr lang="en-US" sz="2400" dirty="0">
                <a:solidFill>
                  <a:srgbClr val="FF0000"/>
                </a:solidFill>
              </a:rPr>
              <a:t>new refugees </a:t>
            </a:r>
            <a:r>
              <a:rPr lang="en-US" sz="2400" dirty="0"/>
              <a:t>came from: </a:t>
            </a:r>
            <a:r>
              <a:rPr lang="en-US" sz="2400" dirty="0" smtClean="0">
                <a:solidFill>
                  <a:srgbClr val="FF0000"/>
                </a:solidFill>
              </a:rPr>
              <a:t>Three</a:t>
            </a:r>
            <a:r>
              <a:rPr lang="en-US" sz="2400" dirty="0" smtClean="0"/>
              <a:t> Arab states</a:t>
            </a:r>
            <a:r>
              <a:rPr lang="en-US" sz="2400" dirty="0"/>
              <a:t>: </a:t>
            </a:r>
            <a:r>
              <a:rPr lang="en-GB" sz="2400" dirty="0" smtClean="0"/>
              <a:t>Somalia</a:t>
            </a:r>
            <a:r>
              <a:rPr lang="en-GB" sz="2400" dirty="0"/>
              <a:t>, Sudan, and Syria. </a:t>
            </a:r>
            <a:endParaRPr lang="en-US" sz="2400" dirty="0"/>
          </a:p>
          <a:p>
            <a:endParaRPr lang="en-US" sz="2400" b="1" i="1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376246" y="3765162"/>
            <a:ext cx="8815754" cy="3289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8330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End of ICPD POA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10777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705897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It is critical to establish ongoing dialogue between public </a:t>
            </a:r>
            <a:r>
              <a:rPr lang="en-US" sz="2400" smtClean="0"/>
              <a:t>health experts, </a:t>
            </a:r>
            <a:r>
              <a:rPr lang="en-US" sz="2400" dirty="0" smtClean="0"/>
              <a:t>parliamentarians, legal experts and other stakeholders</a:t>
            </a:r>
          </a:p>
          <a:p>
            <a:r>
              <a:rPr lang="en-US" sz="2400" dirty="0" smtClean="0"/>
              <a:t>Need data and research on the intersection of these fields</a:t>
            </a:r>
          </a:p>
          <a:p>
            <a:r>
              <a:rPr lang="en-US" sz="2400" dirty="0" smtClean="0"/>
              <a:t>At national level, need investments in identifying and addressing barriers to development and implementation of legal frameworks and laws to specific policies at inter-ministerial or MoH level</a:t>
            </a:r>
          </a:p>
          <a:p>
            <a:r>
              <a:rPr lang="en-US" sz="2400" dirty="0" smtClean="0"/>
              <a:t>There’s a lot to learn from within the region from successful examples of legislative reform and development of policies/laws</a:t>
            </a:r>
          </a:p>
          <a:p>
            <a:r>
              <a:rPr lang="en-US" sz="2400" dirty="0" smtClean="0"/>
              <a:t>Recommend more in-depth analysis at the national level to review existing legislations related to health (including SRH).</a:t>
            </a:r>
          </a:p>
          <a:p>
            <a:pPr marL="4572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1D333-2295-49A5-9C9F-BEC7EC35518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606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717" y="2794123"/>
            <a:ext cx="5024284" cy="4063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996" y="69450"/>
            <a:ext cx="2723808" cy="1405359"/>
          </a:xfrm>
          <a:prstGeom prst="rect">
            <a:avLst/>
          </a:prstGeom>
        </p:spPr>
      </p:pic>
      <p:pic>
        <p:nvPicPr>
          <p:cNvPr id="10" name="Picture 9" descr="MENA logo-0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203" y="69450"/>
            <a:ext cx="6054922" cy="12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897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End of MDGs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40402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2016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1</a:t>
            </a:r>
            <a:r>
              <a:rPr lang="en-US" sz="4800" baseline="30000" dirty="0" smtClean="0"/>
              <a:t>st</a:t>
            </a:r>
            <a:r>
              <a:rPr lang="en-US" sz="4800" dirty="0" smtClean="0"/>
              <a:t> year in P2015 SDG era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19365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Health Policies: How &amp; Why?</a:t>
            </a:r>
            <a:endParaRPr lang="en-US" b="1" dirty="0">
              <a:latin typeface="Candara" panose="020E0502030303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923" t="33305" r="9872" b="31140"/>
          <a:stretch/>
        </p:blipFill>
        <p:spPr>
          <a:xfrm>
            <a:off x="3167978" y="1473770"/>
            <a:ext cx="9024022" cy="246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12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Factors influencing health policy</a:t>
            </a:r>
            <a:endParaRPr lang="en-US" b="1" dirty="0">
              <a:latin typeface="Candara" panose="020E0502030303020204" pitchFamily="34" charset="0"/>
            </a:endParaRPr>
          </a:p>
        </p:txBody>
      </p:sp>
      <p:pic>
        <p:nvPicPr>
          <p:cNvPr id="6" name="Content Placeholder 5" descr="An external file that holds a picture, illustration, etc.&#10;Object name is 1576fig1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55"/>
          <a:stretch/>
        </p:blipFill>
        <p:spPr bwMode="auto">
          <a:xfrm>
            <a:off x="3082413" y="1622324"/>
            <a:ext cx="6312310" cy="489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7160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ndara" panose="020E0502030303020204" pitchFamily="34" charset="0"/>
              </a:rPr>
              <a:t>Evidence Based Policy</a:t>
            </a:r>
            <a:br>
              <a:rPr lang="en-US" b="1" dirty="0" smtClean="0">
                <a:latin typeface="Candara" panose="020E0502030303020204" pitchFamily="34" charset="0"/>
              </a:rPr>
            </a:br>
            <a:r>
              <a:rPr lang="en-US" b="1" dirty="0">
                <a:latin typeface="Candara" panose="020E0502030303020204" pitchFamily="34" charset="0"/>
              </a:rPr>
              <a:t>	</a:t>
            </a:r>
            <a:r>
              <a:rPr lang="en-US" b="1" dirty="0" smtClean="0">
                <a:latin typeface="Candara" panose="020E0502030303020204" pitchFamily="34" charset="0"/>
              </a:rPr>
              <a:t>		Evidence Informed Policy </a:t>
            </a:r>
            <a:r>
              <a:rPr lang="en-US" sz="2200" b="1" dirty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altLang="en-US" sz="2200" b="1" dirty="0" smtClean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Domains </a:t>
            </a:r>
            <a:r>
              <a:rPr lang="en-US" altLang="en-US" sz="2200" b="1" dirty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EBP and </a:t>
            </a:r>
            <a:r>
              <a:rPr lang="en-US" altLang="en-US" sz="2200" b="1" dirty="0" smtClean="0">
                <a:solidFill>
                  <a:schemeClr val="tx1"/>
                </a:solidFill>
                <a:latin typeface="Candara" panose="020E0502030303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EIP)</a:t>
            </a:r>
            <a:endParaRPr lang="en-US" sz="2200" b="1" dirty="0">
              <a:latin typeface="Candara" panose="020E0502030303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1840003"/>
              </p:ext>
            </p:extLst>
          </p:nvPr>
        </p:nvGraphicFramePr>
        <p:xfrm>
          <a:off x="2460567" y="2071911"/>
          <a:ext cx="9293628" cy="4561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3619"/>
                <a:gridCol w="4148941"/>
                <a:gridCol w="3651068"/>
              </a:tblGrid>
              <a:tr h="3745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Domain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Objective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Data Sources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614597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Process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 understand approaches to enhance the likelihood of policy adoption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Key informant interviews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Case studies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969807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>
                          <a:effectLst/>
                        </a:rPr>
                        <a:t>Surveys of setting-specific political contexts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Content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 identify specific policy elements that are likely to be effective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Systematic reviews</a:t>
                      </a:r>
                      <a:endParaRPr lang="en-US" sz="11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69900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b="1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Content analyses</a:t>
                      </a:r>
                      <a:endParaRPr lang="en-US" sz="11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33723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Outcome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To document the potential impact of policy</a:t>
                      </a:r>
                      <a:endParaRPr lang="en-US" sz="110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dirty="0">
                          <a:effectLst/>
                        </a:rPr>
                        <a:t>Surveillance systems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  <a:tr h="891961"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60960" marR="60960" marT="30480" marB="304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400" dirty="0">
                          <a:effectLst/>
                        </a:rPr>
                        <a:t>Natural experiments tracking policy-related endpoints</a:t>
                      </a:r>
                      <a:endParaRPr lang="en-US" sz="1100" dirty="0"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60" marR="60960" marT="30480" marB="304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84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Mapping of SRH Policies/Laws: WHY?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latin typeface="Candara" panose="020E0502030303020204" pitchFamily="34" charset="0"/>
              </a:rPr>
              <a:t>SRH </a:t>
            </a:r>
            <a:r>
              <a:rPr lang="en-US" sz="2400" dirty="0">
                <a:latin typeface="Candara" panose="020E0502030303020204" pitchFamily="34" charset="0"/>
              </a:rPr>
              <a:t>is an area where </a:t>
            </a:r>
            <a:r>
              <a:rPr lang="en-US" sz="2400" b="1" u="sng" dirty="0">
                <a:latin typeface="Candara" panose="020E0502030303020204" pitchFamily="34" charset="0"/>
              </a:rPr>
              <a:t>social determinants</a:t>
            </a:r>
            <a:r>
              <a:rPr lang="en-US" sz="2400" b="1" dirty="0">
                <a:latin typeface="Candara" panose="020E0502030303020204" pitchFamily="34" charset="0"/>
              </a:rPr>
              <a:t> </a:t>
            </a:r>
            <a:r>
              <a:rPr lang="en-US" sz="2400" dirty="0">
                <a:latin typeface="Candara" panose="020E0502030303020204" pitchFamily="34" charset="0"/>
              </a:rPr>
              <a:t>of health are critical, often related to gender relations and roles within societies, and where </a:t>
            </a:r>
            <a:r>
              <a:rPr lang="en-US" sz="2400" b="1" u="sng" dirty="0">
                <a:latin typeface="Candara" panose="020E0502030303020204" pitchFamily="34" charset="0"/>
              </a:rPr>
              <a:t>rights are central</a:t>
            </a:r>
            <a:r>
              <a:rPr lang="en-US" sz="2400" b="1" dirty="0">
                <a:latin typeface="Candara" panose="020E050203030302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arenR"/>
            </a:pPr>
            <a:endParaRPr lang="en-US" sz="2400" b="1" dirty="0">
              <a:latin typeface="Candara" panose="020E0502030303020204" pitchFamily="34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latin typeface="Candara" panose="020E0502030303020204" pitchFamily="34" charset="0"/>
              </a:rPr>
              <a:t>Delivery </a:t>
            </a:r>
            <a:r>
              <a:rPr lang="en-US" sz="2400" dirty="0">
                <a:latin typeface="Candara" panose="020E0502030303020204" pitchFamily="34" charset="0"/>
              </a:rPr>
              <a:t>of SRH related health-care and </a:t>
            </a:r>
            <a:r>
              <a:rPr lang="en-US" sz="2400" dirty="0" smtClean="0">
                <a:latin typeface="Candara" panose="020E0502030303020204" pitchFamily="34" charset="0"/>
              </a:rPr>
              <a:t>addressing the </a:t>
            </a:r>
            <a:r>
              <a:rPr lang="en-US" sz="2400" dirty="0">
                <a:latin typeface="Candara" panose="020E0502030303020204" pitchFamily="34" charset="0"/>
              </a:rPr>
              <a:t>determinants of SRH are both deeply influenced by the laws and policies in place within specific national contexts;  </a:t>
            </a:r>
            <a:r>
              <a:rPr lang="en-US" sz="2400" b="1" u="sng" dirty="0">
                <a:latin typeface="Candara" panose="020E0502030303020204" pitchFamily="34" charset="0"/>
              </a:rPr>
              <a:t>laws and policies either create barriers to or enable access to such services</a:t>
            </a:r>
            <a:r>
              <a:rPr lang="en-US" sz="2400" dirty="0">
                <a:latin typeface="Candara" panose="020E0502030303020204" pitchFamily="34" charset="0"/>
              </a:rPr>
              <a:t>.</a:t>
            </a:r>
          </a:p>
          <a:p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anose="020E0502030303020204" pitchFamily="34" charset="0"/>
              </a:rPr>
              <a:t>Mapping of SRH Policies/Laws: WHY?</a:t>
            </a:r>
            <a:endParaRPr 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Candara" panose="020E0502030303020204" pitchFamily="34" charset="0"/>
              </a:rPr>
              <a:t>SRH is a </a:t>
            </a:r>
            <a:r>
              <a:rPr lang="en-US" sz="2400" b="1" dirty="0">
                <a:latin typeface="Candara" panose="020E0502030303020204" pitchFamily="34" charset="0"/>
              </a:rPr>
              <a:t>critical dimension of development </a:t>
            </a:r>
            <a:r>
              <a:rPr lang="en-US" sz="2400" dirty="0">
                <a:latin typeface="Candara" panose="020E0502030303020204" pitchFamily="34" charset="0"/>
              </a:rPr>
              <a:t>and a critical component of individuals’ health and </a:t>
            </a:r>
            <a:r>
              <a:rPr lang="en-US" sz="2400" dirty="0" smtClean="0">
                <a:latin typeface="Candara" panose="020E0502030303020204" pitchFamily="34" charset="0"/>
              </a:rPr>
              <a:t>well-being needed to achieve the SDGs. </a:t>
            </a:r>
            <a:endParaRPr lang="en-US" sz="2400" dirty="0">
              <a:latin typeface="Candara" panose="020E0502030303020204" pitchFamily="34" charset="0"/>
            </a:endParaRPr>
          </a:p>
          <a:p>
            <a:endParaRPr lang="en-US" sz="2400" dirty="0">
              <a:latin typeface="Candara" panose="020E0502030303020204" pitchFamily="34" charset="0"/>
            </a:endParaRPr>
          </a:p>
          <a:p>
            <a:r>
              <a:rPr lang="en-US" sz="2400" dirty="0">
                <a:latin typeface="Candara" panose="020E0502030303020204" pitchFamily="34" charset="0"/>
              </a:rPr>
              <a:t>Arab countries have made good progress since ICPD, but like other countries they are at a critical juncture to ensure universal access to sexual and reproductive health care </a:t>
            </a:r>
            <a:r>
              <a:rPr lang="en-US" sz="2400" dirty="0" smtClean="0">
                <a:latin typeface="Candara" panose="020E0502030303020204" pitchFamily="34" charset="0"/>
              </a:rPr>
              <a:t>services.</a:t>
            </a:r>
            <a:endParaRPr lang="en-US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8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1895</TotalTime>
  <Words>1080</Words>
  <Application>Microsoft Office PowerPoint</Application>
  <PresentationFormat>Custom</PresentationFormat>
  <Paragraphs>105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Wisp</vt:lpstr>
      <vt:lpstr>SRH Policies &amp; Laws in Selected Arab Countries</vt:lpstr>
      <vt:lpstr>2014</vt:lpstr>
      <vt:lpstr>2015</vt:lpstr>
      <vt:lpstr>2016</vt:lpstr>
      <vt:lpstr>Health Policies: How &amp; Why?</vt:lpstr>
      <vt:lpstr>Factors influencing health policy</vt:lpstr>
      <vt:lpstr>Evidence Based Policy    Evidence Informed Policy (Domains of EBP and EIP)</vt:lpstr>
      <vt:lpstr>Mapping of SRH Policies/Laws: WHY?</vt:lpstr>
      <vt:lpstr>Mapping of SRH Policies/Laws: WHY?</vt:lpstr>
      <vt:lpstr>Methodology:</vt:lpstr>
      <vt:lpstr>International conventions/mechanisms</vt:lpstr>
      <vt:lpstr>International conventions/mechanisms</vt:lpstr>
      <vt:lpstr>Constitutions/national legal frameworks</vt:lpstr>
      <vt:lpstr>Laws related to gender-based \ domestic violence</vt:lpstr>
      <vt:lpstr>Legislations addressing some specific SRH issues</vt:lpstr>
      <vt:lpstr>Legislation regarding women’s work</vt:lpstr>
      <vt:lpstr>Gaps in the Legal Environment  </vt:lpstr>
      <vt:lpstr>Neglected populations/insufficiently addressed</vt:lpstr>
      <vt:lpstr>Neglected populations/insufficiently reached: REFUGEES</vt:lpstr>
      <vt:lpstr>Conclusion</vt:lpstr>
      <vt:lpstr>Slide 21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SRH Policies &amp; Laws in Selected Arab Countries</dc:title>
  <dc:creator>Mohamed Afifi</dc:creator>
  <cp:lastModifiedBy>menahpf</cp:lastModifiedBy>
  <cp:revision>38</cp:revision>
  <dcterms:created xsi:type="dcterms:W3CDTF">2016-11-10T12:24:06Z</dcterms:created>
  <dcterms:modified xsi:type="dcterms:W3CDTF">2017-01-15T07:52:15Z</dcterms:modified>
</cp:coreProperties>
</file>